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handoutMasterIdLst>
    <p:handoutMasterId r:id="rId29"/>
  </p:handoutMasterIdLst>
  <p:sldIdLst>
    <p:sldId id="729" r:id="rId2"/>
    <p:sldId id="822" r:id="rId3"/>
    <p:sldId id="727" r:id="rId4"/>
    <p:sldId id="736" r:id="rId5"/>
    <p:sldId id="648" r:id="rId6"/>
    <p:sldId id="649" r:id="rId7"/>
    <p:sldId id="682" r:id="rId8"/>
    <p:sldId id="810" r:id="rId9"/>
    <p:sldId id="778" r:id="rId10"/>
    <p:sldId id="780" r:id="rId11"/>
    <p:sldId id="814" r:id="rId12"/>
    <p:sldId id="815" r:id="rId13"/>
    <p:sldId id="803" r:id="rId14"/>
    <p:sldId id="807" r:id="rId15"/>
    <p:sldId id="834" r:id="rId16"/>
    <p:sldId id="835" r:id="rId17"/>
    <p:sldId id="842" r:id="rId18"/>
    <p:sldId id="843" r:id="rId19"/>
    <p:sldId id="844" r:id="rId20"/>
    <p:sldId id="845" r:id="rId21"/>
    <p:sldId id="846" r:id="rId22"/>
    <p:sldId id="836" r:id="rId23"/>
    <p:sldId id="838" r:id="rId24"/>
    <p:sldId id="839" r:id="rId25"/>
    <p:sldId id="840" r:id="rId26"/>
    <p:sldId id="816" r:id="rId27"/>
  </p:sldIdLst>
  <p:sldSz cx="12192000" cy="6858000"/>
  <p:notesSz cx="7315200" cy="96012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CE00BB"/>
    <a:srgbClr val="323399"/>
    <a:srgbClr val="1400FF"/>
    <a:srgbClr val="9B01FF"/>
    <a:srgbClr val="6008A4"/>
    <a:srgbClr val="FFFF87"/>
    <a:srgbClr val="7103BC"/>
    <a:srgbClr val="F4E8FF"/>
    <a:srgbClr val="DAABFD"/>
    <a:srgbClr val="BD0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8" autoAdjust="0"/>
    <p:restoredTop sz="91905" autoAdjust="0"/>
  </p:normalViewPr>
  <p:slideViewPr>
    <p:cSldViewPr>
      <p:cViewPr varScale="1">
        <p:scale>
          <a:sx n="82" d="100"/>
          <a:sy n="82" d="100"/>
        </p:scale>
        <p:origin x="8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26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9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0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CSC 2114: </a:t>
            </a:r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146175"/>
            <a:ext cx="2362200" cy="167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143000"/>
            <a:ext cx="2789861" cy="1499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Chance outcomes in trees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8200" y="2743200"/>
            <a:ext cx="2667000" cy="2391238"/>
            <a:chOff x="4648200" y="2743200"/>
            <a:chExt cx="2667000" cy="2391238"/>
          </a:xfrm>
        </p:grpSpPr>
        <p:grpSp>
          <p:nvGrpSpPr>
            <p:cNvPr id="46" name="Group 45"/>
            <p:cNvGrpSpPr/>
            <p:nvPr/>
          </p:nvGrpSpPr>
          <p:grpSpPr>
            <a:xfrm>
              <a:off x="4838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7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57912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4648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53793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172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6934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35" name="AutoShape 12"/>
            <p:cNvCxnSpPr>
              <a:cxnSpLocks noChangeShapeType="1"/>
              <a:stCxn id="28" idx="3"/>
            </p:cNvCxnSpPr>
            <p:nvPr/>
          </p:nvCxnSpPr>
          <p:spPr bwMode="auto">
            <a:xfrm flipH="1">
              <a:off x="5219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3"/>
            <p:cNvCxnSpPr>
              <a:cxnSpLocks noChangeShapeType="1"/>
              <a:stCxn id="28" idx="3"/>
            </p:cNvCxnSpPr>
            <p:nvPr/>
          </p:nvCxnSpPr>
          <p:spPr bwMode="auto">
            <a:xfrm>
              <a:off x="5981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5054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6578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62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4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8" name="Group 17"/>
          <p:cNvGrpSpPr/>
          <p:nvPr/>
        </p:nvGrpSpPr>
        <p:grpSpPr>
          <a:xfrm>
            <a:off x="152400" y="2743200"/>
            <a:ext cx="2667000" cy="2391238"/>
            <a:chOff x="152400" y="2743200"/>
            <a:chExt cx="2667000" cy="2391238"/>
          </a:xfrm>
        </p:grpSpPr>
        <p:sp>
          <p:nvSpPr>
            <p:cNvPr id="16388" name="AutoShape 5"/>
            <p:cNvSpPr>
              <a:spLocks noChangeArrowheads="1"/>
            </p:cNvSpPr>
            <p:nvPr/>
          </p:nvSpPr>
          <p:spPr bwMode="auto">
            <a:xfrm>
              <a:off x="12954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89" name="AutoShape 6"/>
            <p:cNvSpPr>
              <a:spLocks noChangeArrowheads="1"/>
            </p:cNvSpPr>
            <p:nvPr/>
          </p:nvSpPr>
          <p:spPr bwMode="auto">
            <a:xfrm rot="10800000">
              <a:off x="533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0" name="AutoShape 7"/>
            <p:cNvSpPr>
              <a:spLocks noChangeArrowheads="1"/>
            </p:cNvSpPr>
            <p:nvPr/>
          </p:nvSpPr>
          <p:spPr bwMode="auto">
            <a:xfrm rot="10800000">
              <a:off x="2057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52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8835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1676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438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16395" name="AutoShape 12"/>
            <p:cNvCxnSpPr>
              <a:cxnSpLocks noChangeShapeType="1"/>
              <a:stCxn id="16388" idx="3"/>
              <a:endCxn id="16389" idx="3"/>
            </p:cNvCxnSpPr>
            <p:nvPr/>
          </p:nvCxnSpPr>
          <p:spPr bwMode="auto">
            <a:xfrm flipH="1">
              <a:off x="723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396" name="AutoShape 13"/>
            <p:cNvCxnSpPr>
              <a:cxnSpLocks noChangeShapeType="1"/>
              <a:stCxn id="16388" idx="3"/>
              <a:endCxn id="16390" idx="3"/>
            </p:cNvCxnSpPr>
            <p:nvPr/>
          </p:nvCxnSpPr>
          <p:spPr bwMode="auto">
            <a:xfrm>
              <a:off x="1485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1865085" y="4038600"/>
              <a:ext cx="763815" cy="774700"/>
              <a:chOff x="1865085" y="4038600"/>
              <a:chExt cx="763815" cy="774700"/>
            </a:xfrm>
          </p:grpSpPr>
          <p:cxnSp>
            <p:nvCxnSpPr>
              <p:cNvPr id="16400" name="AutoShape 17"/>
              <p:cNvCxnSpPr>
                <a:cxnSpLocks noChangeShapeType="1"/>
                <a:stCxn id="16390" idx="0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341084" y="4038600"/>
              <a:ext cx="763815" cy="774700"/>
              <a:chOff x="1865085" y="4038600"/>
              <a:chExt cx="763815" cy="774700"/>
            </a:xfrm>
          </p:grpSpPr>
          <p:cxnSp>
            <p:nvCxnSpPr>
              <p:cNvPr id="50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8508988" y="2735184"/>
            <a:ext cx="3121553" cy="3318977"/>
            <a:chOff x="8508988" y="2735184"/>
            <a:chExt cx="3121553" cy="3318977"/>
          </a:xfrm>
        </p:grpSpPr>
        <p:cxnSp>
          <p:nvCxnSpPr>
            <p:cNvPr id="68" name="AutoShape 17"/>
            <p:cNvCxnSpPr>
              <a:cxnSpLocks noChangeShapeType="1"/>
            </p:cNvCxnSpPr>
            <p:nvPr/>
          </p:nvCxnSpPr>
          <p:spPr bwMode="auto">
            <a:xfrm>
              <a:off x="9317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7"/>
            <p:cNvCxnSpPr>
              <a:cxnSpLocks noChangeShapeType="1"/>
            </p:cNvCxnSpPr>
            <p:nvPr/>
          </p:nvCxnSpPr>
          <p:spPr bwMode="auto">
            <a:xfrm flipH="1">
              <a:off x="8934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887284" y="2735184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8984908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9515543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1029502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1078966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cxnSp>
          <p:nvCxnSpPr>
            <p:cNvPr id="61" name="AutoShape 12"/>
            <p:cNvCxnSpPr>
              <a:cxnSpLocks noChangeShapeType="1"/>
              <a:stCxn id="56" idx="3"/>
            </p:cNvCxnSpPr>
            <p:nvPr/>
          </p:nvCxnSpPr>
          <p:spPr bwMode="auto">
            <a:xfrm flipH="1">
              <a:off x="9315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2" name="AutoShape 13"/>
            <p:cNvCxnSpPr>
              <a:cxnSpLocks noChangeShapeType="1"/>
              <a:stCxn id="56" idx="3"/>
            </p:cNvCxnSpPr>
            <p:nvPr/>
          </p:nvCxnSpPr>
          <p:spPr bwMode="auto">
            <a:xfrm>
              <a:off x="10077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3" name="Oval 15"/>
            <p:cNvSpPr>
              <a:spLocks noChangeAspect="1" noChangeArrowheads="1"/>
            </p:cNvSpPr>
            <p:nvPr/>
          </p:nvSpPr>
          <p:spPr bwMode="auto">
            <a:xfrm>
              <a:off x="9150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4" name="Oval 16"/>
            <p:cNvSpPr>
              <a:spLocks noChangeAspect="1" noChangeArrowheads="1"/>
            </p:cNvSpPr>
            <p:nvPr/>
          </p:nvSpPr>
          <p:spPr bwMode="auto">
            <a:xfrm>
              <a:off x="10674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6" name="AutoShape 17"/>
            <p:cNvCxnSpPr>
              <a:cxnSpLocks noChangeShapeType="1"/>
            </p:cNvCxnSpPr>
            <p:nvPr/>
          </p:nvCxnSpPr>
          <p:spPr bwMode="auto">
            <a:xfrm>
              <a:off x="10841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17"/>
            <p:cNvCxnSpPr>
              <a:cxnSpLocks noChangeShapeType="1"/>
            </p:cNvCxnSpPr>
            <p:nvPr/>
          </p:nvCxnSpPr>
          <p:spPr bwMode="auto">
            <a:xfrm flipH="1">
              <a:off x="10458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6"/>
            <p:cNvSpPr>
              <a:spLocks noChangeArrowheads="1"/>
            </p:cNvSpPr>
            <p:nvPr/>
          </p:nvSpPr>
          <p:spPr bwMode="auto">
            <a:xfrm rot="10800000">
              <a:off x="8760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7"/>
            <p:cNvSpPr>
              <a:spLocks noChangeArrowheads="1"/>
            </p:cNvSpPr>
            <p:nvPr/>
          </p:nvSpPr>
          <p:spPr bwMode="auto">
            <a:xfrm rot="10800000">
              <a:off x="10284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2" name="AutoShape 6"/>
            <p:cNvSpPr>
              <a:spLocks noChangeArrowheads="1"/>
            </p:cNvSpPr>
            <p:nvPr/>
          </p:nvSpPr>
          <p:spPr bwMode="auto">
            <a:xfrm rot="10800000">
              <a:off x="9500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3" name="AutoShape 7"/>
            <p:cNvSpPr>
              <a:spLocks noChangeArrowheads="1"/>
            </p:cNvSpPr>
            <p:nvPr/>
          </p:nvSpPr>
          <p:spPr bwMode="auto">
            <a:xfrm rot="10800000">
              <a:off x="11024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>
              <a:off x="8508988" y="573599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77" name="Rectangle 11"/>
            <p:cNvSpPr>
              <a:spLocks noChangeArrowheads="1"/>
            </p:cNvSpPr>
            <p:nvPr/>
          </p:nvSpPr>
          <p:spPr bwMode="auto">
            <a:xfrm>
              <a:off x="11249541" y="5749361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79" name="AutoShape 17"/>
            <p:cNvCxnSpPr>
              <a:cxnSpLocks noChangeShapeType="1"/>
              <a:stCxn id="70" idx="0"/>
              <a:endCxn id="57" idx="0"/>
            </p:cNvCxnSpPr>
            <p:nvPr/>
          </p:nvCxnSpPr>
          <p:spPr bwMode="auto">
            <a:xfrm>
              <a:off x="8950826" y="5140158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0"/>
              <a:endCxn id="76" idx="0"/>
            </p:cNvCxnSpPr>
            <p:nvPr/>
          </p:nvCxnSpPr>
          <p:spPr bwMode="auto">
            <a:xfrm flipH="1">
              <a:off x="8699488" y="5140158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17"/>
            <p:cNvCxnSpPr>
              <a:cxnSpLocks noChangeShapeType="1"/>
              <a:stCxn id="72" idx="0"/>
              <a:endCxn id="58" idx="0"/>
            </p:cNvCxnSpPr>
            <p:nvPr/>
          </p:nvCxnSpPr>
          <p:spPr bwMode="auto">
            <a:xfrm>
              <a:off x="9691437" y="5145506"/>
              <a:ext cx="14606" cy="5985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17"/>
            <p:cNvCxnSpPr>
              <a:cxnSpLocks noChangeShapeType="1"/>
              <a:stCxn id="71" idx="0"/>
              <a:endCxn id="59" idx="0"/>
            </p:cNvCxnSpPr>
            <p:nvPr/>
          </p:nvCxnSpPr>
          <p:spPr bwMode="auto">
            <a:xfrm>
              <a:off x="10474826" y="5140158"/>
              <a:ext cx="10694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17"/>
            <p:cNvCxnSpPr>
              <a:cxnSpLocks noChangeShapeType="1"/>
            </p:cNvCxnSpPr>
            <p:nvPr/>
          </p:nvCxnSpPr>
          <p:spPr bwMode="auto">
            <a:xfrm>
              <a:off x="11215436" y="5145505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17"/>
            <p:cNvCxnSpPr>
              <a:cxnSpLocks noChangeShapeType="1"/>
            </p:cNvCxnSpPr>
            <p:nvPr/>
          </p:nvCxnSpPr>
          <p:spPr bwMode="auto">
            <a:xfrm flipH="1">
              <a:off x="10964098" y="5145505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480" y="1153695"/>
            <a:ext cx="2233863" cy="1422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4737" y="5267157"/>
            <a:ext cx="24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Tictactoe</a:t>
            </a:r>
            <a:r>
              <a:rPr lang="en-US" sz="2400" dirty="0"/>
              <a:t>, chess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Minimax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825718" y="5257800"/>
            <a:ext cx="2322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Tetris, investing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58200" y="6027003"/>
            <a:ext cx="3588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Backgammon, Monopoly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Expectiminimax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CHANCE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sum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Pr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(a)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* 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>
                <a:solidFill>
                  <a:srgbClr val="CE00BB"/>
                </a:solidFill>
              </a:rPr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4 plies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308730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191000"/>
            <a:ext cx="12192000" cy="2362200"/>
          </a:xfrm>
        </p:spPr>
        <p:txBody>
          <a:bodyPr/>
          <a:lstStyle/>
          <a:p>
            <a:r>
              <a:rPr lang="en-US" sz="2400" dirty="0"/>
              <a:t>For worst-case minimax reasoning, evaluation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Minimax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monotonic transformations on values</a:t>
            </a:r>
          </a:p>
          <a:p>
            <a:pPr lvl="2"/>
            <a:endParaRPr lang="en-US" sz="1600" dirty="0"/>
          </a:p>
          <a:p>
            <a:r>
              <a:rPr lang="en-US" sz="2400" dirty="0" err="1"/>
              <a:t>Expectiminimax</a:t>
            </a:r>
            <a:r>
              <a:rPr lang="en-US" sz="2400" dirty="0"/>
              <a:t>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positive affine transformations</a:t>
            </a:r>
          </a:p>
          <a:p>
            <a:r>
              <a:rPr lang="en-US" sz="2400" dirty="0" err="1"/>
              <a:t>Expectiminimax</a:t>
            </a:r>
            <a:r>
              <a:rPr lang="en-US" sz="2400" dirty="0"/>
              <a:t> evaluation functions have to be aligned with actual win probabilities!</a:t>
            </a:r>
          </a:p>
          <a:p>
            <a:endParaRPr lang="en-US" sz="2400" dirty="0"/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6248400" y="3657600"/>
            <a:ext cx="2362200" cy="533400"/>
          </a:xfrm>
          <a:prstGeom prst="wedgeRoundRectCallout">
            <a:avLst>
              <a:gd name="adj1" fmla="val -1025"/>
              <a:gd name="adj2" fmla="val 23292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x&gt;y =&gt; f(x)&gt;f(y)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9220200" y="3657600"/>
            <a:ext cx="2667000" cy="533400"/>
          </a:xfrm>
          <a:prstGeom prst="wedgeRoundRectCallout">
            <a:avLst>
              <a:gd name="adj1" fmla="val -86481"/>
              <a:gd name="adj2" fmla="val 3782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8000"/>
                </a:solidFill>
              </a:rPr>
              <a:t>f(x) = </a:t>
            </a:r>
            <a:r>
              <a:rPr lang="en-US" dirty="0" err="1">
                <a:solidFill>
                  <a:srgbClr val="008000"/>
                </a:solidFill>
              </a:rPr>
              <a:t>Ax+B</a:t>
            </a:r>
            <a:r>
              <a:rPr lang="en-US" dirty="0">
                <a:solidFill>
                  <a:srgbClr val="008000"/>
                </a:solidFill>
              </a:rPr>
              <a:t> where A&gt;0 </a:t>
            </a:r>
          </a:p>
        </p:txBody>
      </p:sp>
    </p:spTree>
    <p:extLst>
      <p:ext uri="{BB962C8B-B14F-4D97-AF65-F5344CB8AC3E}">
        <p14:creationId xmlns:p14="http://schemas.microsoft.com/office/powerpoint/2010/main" val="24133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3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698D5-4747-A044-90F4-93DE71D1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23152-FFAD-5648-84DC-C14BAE9FC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based on alpha-beta search assume a fixed horizon</a:t>
            </a:r>
          </a:p>
          <a:p>
            <a:pPr lvl="1"/>
            <a:r>
              <a:rPr lang="en-US" dirty="0"/>
              <a:t>Pretty hopeless for Go, with </a:t>
            </a:r>
            <a:r>
              <a:rPr lang="en-US" i="1" dirty="0">
                <a:solidFill>
                  <a:srgbClr val="CE00BB"/>
                </a:solidFill>
              </a:rPr>
              <a:t>b</a:t>
            </a:r>
            <a:r>
              <a:rPr lang="en-US" dirty="0"/>
              <a:t> &gt; 300</a:t>
            </a:r>
          </a:p>
          <a:p>
            <a:r>
              <a:rPr lang="en-US" dirty="0"/>
              <a:t>MCTS combines two important ideas:</a:t>
            </a:r>
          </a:p>
          <a:p>
            <a:pPr lvl="1"/>
            <a:r>
              <a:rPr lang="en-US" b="1" i="1" dirty="0"/>
              <a:t>Evaluation by rollouts </a:t>
            </a:r>
            <a:r>
              <a:rPr lang="en-US" dirty="0"/>
              <a:t>– play multiple games to termination from a state </a:t>
            </a:r>
            <a:r>
              <a:rPr lang="en-US" i="1" dirty="0">
                <a:solidFill>
                  <a:srgbClr val="CE00BB"/>
                </a:solidFill>
              </a:rPr>
              <a:t>s</a:t>
            </a:r>
            <a:r>
              <a:rPr lang="en-US" dirty="0"/>
              <a:t> (using a simple, fast rollout policy) and count wins and losses</a:t>
            </a:r>
          </a:p>
          <a:p>
            <a:pPr lvl="1"/>
            <a:r>
              <a:rPr lang="en-US" b="1" i="1" dirty="0"/>
              <a:t>Selective search </a:t>
            </a:r>
            <a:r>
              <a:rPr lang="en-US" dirty="0"/>
              <a:t>– explore parts of the tree that will help improve the decision at the root, regardless of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53A6BC-86FA-B143-9D58-9907A201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7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4546600" cy="4729164"/>
          </a:xfrm>
        </p:spPr>
        <p:txBody>
          <a:bodyPr/>
          <a:lstStyle/>
          <a:p>
            <a:r>
              <a:rPr lang="en-US" dirty="0"/>
              <a:t>For each rollout:</a:t>
            </a:r>
          </a:p>
          <a:p>
            <a:pPr lvl="1"/>
            <a:r>
              <a:rPr lang="en-US" dirty="0"/>
              <a:t>Repeat until terminal:</a:t>
            </a:r>
          </a:p>
          <a:p>
            <a:pPr lvl="2"/>
            <a:r>
              <a:rPr lang="en-US" dirty="0"/>
              <a:t>Play a move according to a fixed, fast rollout policy</a:t>
            </a:r>
          </a:p>
          <a:p>
            <a:pPr lvl="1"/>
            <a:r>
              <a:rPr lang="en-US" dirty="0"/>
              <a:t>Record the result</a:t>
            </a:r>
          </a:p>
          <a:p>
            <a:r>
              <a:rPr lang="en-US" dirty="0"/>
              <a:t>Fraction of wins correlates with the true value of the position!</a:t>
            </a:r>
          </a:p>
          <a:p>
            <a:r>
              <a:rPr lang="en-US" dirty="0"/>
              <a:t>Having a “better” rollout policy helps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F4B884A-AAEC-9B44-952D-D072BEE371B9}"/>
              </a:ext>
            </a:extLst>
          </p:cNvPr>
          <p:cNvSpPr>
            <a:spLocks noChangeAspect="1"/>
          </p:cNvSpPr>
          <p:nvPr/>
        </p:nvSpPr>
        <p:spPr>
          <a:xfrm>
            <a:off x="7392983" y="3717398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1FA1CA4-D73D-2E44-A056-4E2A16F8F16A}"/>
              </a:ext>
            </a:extLst>
          </p:cNvPr>
          <p:cNvSpPr>
            <a:spLocks noChangeAspect="1"/>
          </p:cNvSpPr>
          <p:nvPr/>
        </p:nvSpPr>
        <p:spPr>
          <a:xfrm>
            <a:off x="7396975" y="520218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740034-6FFD-E147-9F07-6F61BF2F6936}"/>
              </a:ext>
            </a:extLst>
          </p:cNvPr>
          <p:cNvSpPr>
            <a:spLocks noChangeAspect="1"/>
          </p:cNvSpPr>
          <p:nvPr/>
        </p:nvSpPr>
        <p:spPr>
          <a:xfrm>
            <a:off x="6543675" y="1382713"/>
            <a:ext cx="4727448" cy="4727448"/>
          </a:xfrm>
          <a:prstGeom prst="rect">
            <a:avLst/>
          </a:prstGeom>
          <a:solidFill>
            <a:srgbClr val="FEC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CD2EF0-B326-854A-B207-DB3834DD5867}"/>
              </a:ext>
            </a:extLst>
          </p:cNvPr>
          <p:cNvSpPr/>
          <p:nvPr/>
        </p:nvSpPr>
        <p:spPr>
          <a:xfrm>
            <a:off x="6686447" y="1525823"/>
            <a:ext cx="4447941" cy="444794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0C3E6B9-D2AE-9B4E-916A-C7111BD52E19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6686447" y="374979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84F83FEA-DCD1-4A4B-A95C-EB32F7196F48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910418" y="1525823"/>
            <a:ext cx="0" cy="4447941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3A7B46-BB05-5D4C-99A1-600E30F88622}"/>
              </a:ext>
            </a:extLst>
          </p:cNvPr>
          <p:cNvCxnSpPr>
            <a:cxnSpLocks/>
          </p:cNvCxnSpPr>
          <p:nvPr/>
        </p:nvCxnSpPr>
        <p:spPr>
          <a:xfrm>
            <a:off x="6686447" y="177349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767732C-F061-5044-A82B-FF584531ABAF}"/>
              </a:ext>
            </a:extLst>
          </p:cNvPr>
          <p:cNvCxnSpPr>
            <a:cxnSpLocks/>
          </p:cNvCxnSpPr>
          <p:nvPr/>
        </p:nvCxnSpPr>
        <p:spPr>
          <a:xfrm>
            <a:off x="6686447" y="202038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C57022-373D-4143-84DE-C3CBD1412864}"/>
              </a:ext>
            </a:extLst>
          </p:cNvPr>
          <p:cNvCxnSpPr>
            <a:cxnSpLocks/>
          </p:cNvCxnSpPr>
          <p:nvPr/>
        </p:nvCxnSpPr>
        <p:spPr>
          <a:xfrm>
            <a:off x="6686447" y="227163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95FD712-A6E0-1E4F-BFAB-9935897C6E07}"/>
              </a:ext>
            </a:extLst>
          </p:cNvPr>
          <p:cNvCxnSpPr>
            <a:cxnSpLocks/>
          </p:cNvCxnSpPr>
          <p:nvPr/>
        </p:nvCxnSpPr>
        <p:spPr>
          <a:xfrm>
            <a:off x="6686446" y="251852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0385FC1-6920-2740-AE95-E15B777269E4}"/>
              </a:ext>
            </a:extLst>
          </p:cNvPr>
          <p:cNvCxnSpPr>
            <a:cxnSpLocks/>
          </p:cNvCxnSpPr>
          <p:nvPr/>
        </p:nvCxnSpPr>
        <p:spPr>
          <a:xfrm>
            <a:off x="6686445" y="276541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37C9196-F730-5347-B716-FD1B550C8A85}"/>
              </a:ext>
            </a:extLst>
          </p:cNvPr>
          <p:cNvCxnSpPr>
            <a:cxnSpLocks/>
          </p:cNvCxnSpPr>
          <p:nvPr/>
        </p:nvCxnSpPr>
        <p:spPr>
          <a:xfrm>
            <a:off x="6686445" y="301044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8EA4199-8900-7B42-8391-7CF2164051E1}"/>
              </a:ext>
            </a:extLst>
          </p:cNvPr>
          <p:cNvCxnSpPr>
            <a:cxnSpLocks/>
          </p:cNvCxnSpPr>
          <p:nvPr/>
        </p:nvCxnSpPr>
        <p:spPr>
          <a:xfrm>
            <a:off x="6686444" y="325733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3C60BA3F-03D8-DD4C-A51B-6FA5CBBD09DA}"/>
              </a:ext>
            </a:extLst>
          </p:cNvPr>
          <p:cNvCxnSpPr>
            <a:cxnSpLocks/>
          </p:cNvCxnSpPr>
          <p:nvPr/>
        </p:nvCxnSpPr>
        <p:spPr>
          <a:xfrm>
            <a:off x="6686443" y="350422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6CCD0D50-DBC0-5542-85D7-9C211BD8C943}"/>
              </a:ext>
            </a:extLst>
          </p:cNvPr>
          <p:cNvCxnSpPr>
            <a:cxnSpLocks/>
          </p:cNvCxnSpPr>
          <p:nvPr/>
        </p:nvCxnSpPr>
        <p:spPr>
          <a:xfrm>
            <a:off x="6686444" y="399786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7D71DE9-DB29-1F4E-9CB3-E98DBD349B5D}"/>
              </a:ext>
            </a:extLst>
          </p:cNvPr>
          <p:cNvCxnSpPr>
            <a:cxnSpLocks/>
          </p:cNvCxnSpPr>
          <p:nvPr/>
        </p:nvCxnSpPr>
        <p:spPr>
          <a:xfrm>
            <a:off x="6686444" y="424475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51F8D30-A5FB-B947-9351-380E9C944E0F}"/>
              </a:ext>
            </a:extLst>
          </p:cNvPr>
          <p:cNvCxnSpPr>
            <a:cxnSpLocks/>
          </p:cNvCxnSpPr>
          <p:nvPr/>
        </p:nvCxnSpPr>
        <p:spPr>
          <a:xfrm>
            <a:off x="6686444" y="449600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1B48557-AF84-6E45-9820-3358A92780FB}"/>
              </a:ext>
            </a:extLst>
          </p:cNvPr>
          <p:cNvCxnSpPr>
            <a:cxnSpLocks/>
          </p:cNvCxnSpPr>
          <p:nvPr/>
        </p:nvCxnSpPr>
        <p:spPr>
          <a:xfrm>
            <a:off x="6686443" y="474289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90506B5-58B9-ED4F-B00D-13B880864FEA}"/>
              </a:ext>
            </a:extLst>
          </p:cNvPr>
          <p:cNvCxnSpPr>
            <a:cxnSpLocks/>
          </p:cNvCxnSpPr>
          <p:nvPr/>
        </p:nvCxnSpPr>
        <p:spPr>
          <a:xfrm>
            <a:off x="6686442" y="498977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3E561A2-4C4A-A94A-9718-8C68D7EB9A0C}"/>
              </a:ext>
            </a:extLst>
          </p:cNvPr>
          <p:cNvCxnSpPr>
            <a:cxnSpLocks/>
          </p:cNvCxnSpPr>
          <p:nvPr/>
        </p:nvCxnSpPr>
        <p:spPr>
          <a:xfrm>
            <a:off x="6686442" y="523481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424A35A-E82F-2A43-9609-27F90640CA17}"/>
              </a:ext>
            </a:extLst>
          </p:cNvPr>
          <p:cNvCxnSpPr>
            <a:cxnSpLocks/>
          </p:cNvCxnSpPr>
          <p:nvPr/>
        </p:nvCxnSpPr>
        <p:spPr>
          <a:xfrm>
            <a:off x="6686441" y="548170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3E733B3-2DE6-004F-A5B9-F2B0164101CE}"/>
              </a:ext>
            </a:extLst>
          </p:cNvPr>
          <p:cNvCxnSpPr>
            <a:cxnSpLocks/>
          </p:cNvCxnSpPr>
          <p:nvPr/>
        </p:nvCxnSpPr>
        <p:spPr>
          <a:xfrm>
            <a:off x="6686440" y="572858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204B2E3-4F94-9046-BB12-415E44DCEDC2}"/>
              </a:ext>
            </a:extLst>
          </p:cNvPr>
          <p:cNvCxnSpPr>
            <a:cxnSpLocks/>
          </p:cNvCxnSpPr>
          <p:nvPr/>
        </p:nvCxnSpPr>
        <p:spPr>
          <a:xfrm rot="16200000">
            <a:off x="470088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AAB518EF-69E4-A24E-BC95-694CF274A16B}"/>
              </a:ext>
            </a:extLst>
          </p:cNvPr>
          <p:cNvCxnSpPr>
            <a:cxnSpLocks/>
          </p:cNvCxnSpPr>
          <p:nvPr/>
        </p:nvCxnSpPr>
        <p:spPr>
          <a:xfrm rot="16200000">
            <a:off x="4947768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4233182-6344-2B44-987B-54E50BA6D5A6}"/>
              </a:ext>
            </a:extLst>
          </p:cNvPr>
          <p:cNvCxnSpPr>
            <a:cxnSpLocks/>
          </p:cNvCxnSpPr>
          <p:nvPr/>
        </p:nvCxnSpPr>
        <p:spPr>
          <a:xfrm rot="16200000">
            <a:off x="519902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C8A4998-D606-7042-9586-F7461EB0EA94}"/>
              </a:ext>
            </a:extLst>
          </p:cNvPr>
          <p:cNvCxnSpPr>
            <a:cxnSpLocks/>
          </p:cNvCxnSpPr>
          <p:nvPr/>
        </p:nvCxnSpPr>
        <p:spPr>
          <a:xfrm rot="16200000">
            <a:off x="5445908" y="375096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7FB47DCD-2841-854E-9D2D-65D195FCDD79}"/>
              </a:ext>
            </a:extLst>
          </p:cNvPr>
          <p:cNvCxnSpPr>
            <a:cxnSpLocks/>
          </p:cNvCxnSpPr>
          <p:nvPr/>
        </p:nvCxnSpPr>
        <p:spPr>
          <a:xfrm rot="16200000">
            <a:off x="5692796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42662104-3357-DF48-9B99-1E7DF77694A3}"/>
              </a:ext>
            </a:extLst>
          </p:cNvPr>
          <p:cNvCxnSpPr>
            <a:cxnSpLocks/>
          </p:cNvCxnSpPr>
          <p:nvPr/>
        </p:nvCxnSpPr>
        <p:spPr>
          <a:xfrm rot="16200000">
            <a:off x="5937830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A2984EA-A580-0F48-8CB4-B8BCB1BDE216}"/>
              </a:ext>
            </a:extLst>
          </p:cNvPr>
          <p:cNvCxnSpPr>
            <a:cxnSpLocks/>
          </p:cNvCxnSpPr>
          <p:nvPr/>
        </p:nvCxnSpPr>
        <p:spPr>
          <a:xfrm rot="16200000">
            <a:off x="618471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6094B6C6-448D-0B49-A66D-1187AD3AC24E}"/>
              </a:ext>
            </a:extLst>
          </p:cNvPr>
          <p:cNvCxnSpPr>
            <a:cxnSpLocks/>
          </p:cNvCxnSpPr>
          <p:nvPr/>
        </p:nvCxnSpPr>
        <p:spPr>
          <a:xfrm rot="16200000">
            <a:off x="643160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035E468-8458-1D47-8F98-63A5C968EC64}"/>
              </a:ext>
            </a:extLst>
          </p:cNvPr>
          <p:cNvCxnSpPr>
            <a:cxnSpLocks/>
          </p:cNvCxnSpPr>
          <p:nvPr/>
        </p:nvCxnSpPr>
        <p:spPr>
          <a:xfrm rot="16200000">
            <a:off x="693340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9032B7D1-AA13-2847-9493-7A796E0C4A95}"/>
              </a:ext>
            </a:extLst>
          </p:cNvPr>
          <p:cNvCxnSpPr>
            <a:cxnSpLocks/>
          </p:cNvCxnSpPr>
          <p:nvPr/>
        </p:nvCxnSpPr>
        <p:spPr>
          <a:xfrm rot="16200000">
            <a:off x="7180296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26B20B25-F7CD-4143-B01F-60478DD0E3EA}"/>
              </a:ext>
            </a:extLst>
          </p:cNvPr>
          <p:cNvCxnSpPr>
            <a:cxnSpLocks/>
          </p:cNvCxnSpPr>
          <p:nvPr/>
        </p:nvCxnSpPr>
        <p:spPr>
          <a:xfrm rot="16200000">
            <a:off x="743154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8001675C-5287-224F-841D-7C574CB363BC}"/>
              </a:ext>
            </a:extLst>
          </p:cNvPr>
          <p:cNvCxnSpPr>
            <a:cxnSpLocks/>
          </p:cNvCxnSpPr>
          <p:nvPr/>
        </p:nvCxnSpPr>
        <p:spPr>
          <a:xfrm rot="16200000">
            <a:off x="767843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B0861F63-572E-F44D-B204-569A4AE545A9}"/>
              </a:ext>
            </a:extLst>
          </p:cNvPr>
          <p:cNvCxnSpPr>
            <a:cxnSpLocks/>
          </p:cNvCxnSpPr>
          <p:nvPr/>
        </p:nvCxnSpPr>
        <p:spPr>
          <a:xfrm rot="16200000">
            <a:off x="7925324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188DCF8-8B1C-A349-A16E-9E5EC8C414CE}"/>
              </a:ext>
            </a:extLst>
          </p:cNvPr>
          <p:cNvCxnSpPr>
            <a:cxnSpLocks/>
          </p:cNvCxnSpPr>
          <p:nvPr/>
        </p:nvCxnSpPr>
        <p:spPr>
          <a:xfrm rot="16200000">
            <a:off x="8170358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A295212-EB37-8844-8996-156A433458CD}"/>
              </a:ext>
            </a:extLst>
          </p:cNvPr>
          <p:cNvCxnSpPr>
            <a:cxnSpLocks/>
          </p:cNvCxnSpPr>
          <p:nvPr/>
        </p:nvCxnSpPr>
        <p:spPr>
          <a:xfrm rot="16200000">
            <a:off x="8417246" y="3750970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D6C8FB3-E882-6243-A83B-F4C84F62B0ED}"/>
              </a:ext>
            </a:extLst>
          </p:cNvPr>
          <p:cNvCxnSpPr>
            <a:cxnSpLocks/>
          </p:cNvCxnSpPr>
          <p:nvPr/>
        </p:nvCxnSpPr>
        <p:spPr>
          <a:xfrm rot="16200000">
            <a:off x="8664134" y="375097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663DD06-B113-7546-9D25-E12C5125BBD1}"/>
              </a:ext>
            </a:extLst>
          </p:cNvPr>
          <p:cNvSpPr>
            <a:spLocks noChangeAspect="1"/>
          </p:cNvSpPr>
          <p:nvPr/>
        </p:nvSpPr>
        <p:spPr>
          <a:xfrm>
            <a:off x="9784391" y="21536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7B5D2152-6C91-CD41-9DD7-98A8017839FC}"/>
              </a:ext>
            </a:extLst>
          </p:cNvPr>
          <p:cNvSpPr>
            <a:spLocks noChangeAspect="1"/>
          </p:cNvSpPr>
          <p:nvPr/>
        </p:nvSpPr>
        <p:spPr>
          <a:xfrm>
            <a:off x="10280042" y="536997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A57C4E2-5616-184E-BA27-4EB7EC2EEC5E}"/>
              </a:ext>
            </a:extLst>
          </p:cNvPr>
          <p:cNvSpPr>
            <a:spLocks noChangeAspect="1"/>
          </p:cNvSpPr>
          <p:nvPr/>
        </p:nvSpPr>
        <p:spPr>
          <a:xfrm>
            <a:off x="9540984" y="512829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BF12C7-748D-2B43-A689-644FED19475C}"/>
              </a:ext>
            </a:extLst>
          </p:cNvPr>
          <p:cNvSpPr>
            <a:spLocks noChangeAspect="1"/>
          </p:cNvSpPr>
          <p:nvPr/>
        </p:nvSpPr>
        <p:spPr>
          <a:xfrm>
            <a:off x="10533472" y="461940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533AD17F-61D5-AC4C-8612-129A491A433D}"/>
              </a:ext>
            </a:extLst>
          </p:cNvPr>
          <p:cNvSpPr>
            <a:spLocks noChangeAspect="1"/>
          </p:cNvSpPr>
          <p:nvPr/>
        </p:nvSpPr>
        <p:spPr>
          <a:xfrm>
            <a:off x="8795752" y="512308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612AFB-1015-2F43-8130-EB9FCEDBB82A}"/>
              </a:ext>
            </a:extLst>
          </p:cNvPr>
          <p:cNvSpPr>
            <a:spLocks noChangeAspect="1"/>
          </p:cNvSpPr>
          <p:nvPr/>
        </p:nvSpPr>
        <p:spPr>
          <a:xfrm>
            <a:off x="10535711" y="4879719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662CD9D-35A7-2545-B54F-AB19D43841F8}"/>
              </a:ext>
            </a:extLst>
          </p:cNvPr>
          <p:cNvSpPr>
            <a:spLocks noChangeAspect="1"/>
          </p:cNvSpPr>
          <p:nvPr/>
        </p:nvSpPr>
        <p:spPr>
          <a:xfrm>
            <a:off x="10290149" y="216342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488E176E-D2F0-9D44-91C0-11704568B65C}"/>
              </a:ext>
            </a:extLst>
          </p:cNvPr>
          <p:cNvSpPr>
            <a:spLocks noChangeAspect="1"/>
          </p:cNvSpPr>
          <p:nvPr/>
        </p:nvSpPr>
        <p:spPr>
          <a:xfrm>
            <a:off x="10282471" y="265183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495F6D3B-663A-B142-AB9F-C5976E5A1FB8}"/>
              </a:ext>
            </a:extLst>
          </p:cNvPr>
          <p:cNvSpPr>
            <a:spLocks noChangeAspect="1"/>
          </p:cNvSpPr>
          <p:nvPr/>
        </p:nvSpPr>
        <p:spPr>
          <a:xfrm>
            <a:off x="10524906" y="23964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D4E56E1-BA71-7C4A-8D92-CD335C88CB8C}"/>
              </a:ext>
            </a:extLst>
          </p:cNvPr>
          <p:cNvSpPr>
            <a:spLocks noChangeAspect="1"/>
          </p:cNvSpPr>
          <p:nvPr/>
        </p:nvSpPr>
        <p:spPr>
          <a:xfrm>
            <a:off x="10533472" y="2649896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3833293B-E8B8-C84D-BD33-E973CB7A87D0}"/>
              </a:ext>
            </a:extLst>
          </p:cNvPr>
          <p:cNvSpPr>
            <a:spLocks noChangeAspect="1"/>
          </p:cNvSpPr>
          <p:nvPr/>
        </p:nvSpPr>
        <p:spPr>
          <a:xfrm>
            <a:off x="6818094" y="512273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9FF08AEB-A2C7-DB45-923D-B09B66CD4965}"/>
              </a:ext>
            </a:extLst>
          </p:cNvPr>
          <p:cNvSpPr>
            <a:spLocks noChangeAspect="1"/>
          </p:cNvSpPr>
          <p:nvPr/>
        </p:nvSpPr>
        <p:spPr>
          <a:xfrm>
            <a:off x="6814765" y="4876992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2C5E67C-1C4D-574C-86D3-7464AA949371}"/>
              </a:ext>
            </a:extLst>
          </p:cNvPr>
          <p:cNvSpPr>
            <a:spLocks noChangeAspect="1"/>
          </p:cNvSpPr>
          <p:nvPr/>
        </p:nvSpPr>
        <p:spPr>
          <a:xfrm>
            <a:off x="10035344" y="363459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493B3F4F-4E2D-7D4F-8096-A0E2749563CD}"/>
              </a:ext>
            </a:extLst>
          </p:cNvPr>
          <p:cNvSpPr>
            <a:spLocks noChangeAspect="1"/>
          </p:cNvSpPr>
          <p:nvPr/>
        </p:nvSpPr>
        <p:spPr>
          <a:xfrm>
            <a:off x="7056627" y="289689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C35BAC7-4D48-8744-8951-F9420817BC78}"/>
              </a:ext>
            </a:extLst>
          </p:cNvPr>
          <p:cNvSpPr>
            <a:spLocks noChangeAspect="1"/>
          </p:cNvSpPr>
          <p:nvPr/>
        </p:nvSpPr>
        <p:spPr>
          <a:xfrm>
            <a:off x="9781225" y="536561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3AB1B086-9007-814F-A9ED-5FBC172ADC82}"/>
              </a:ext>
            </a:extLst>
          </p:cNvPr>
          <p:cNvSpPr>
            <a:spLocks noChangeAspect="1"/>
          </p:cNvSpPr>
          <p:nvPr/>
        </p:nvSpPr>
        <p:spPr>
          <a:xfrm>
            <a:off x="7058524" y="487257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21F6EE57-4F2F-B14E-B8EA-FD0CFA444D58}"/>
              </a:ext>
            </a:extLst>
          </p:cNvPr>
          <p:cNvSpPr>
            <a:spLocks noChangeAspect="1"/>
          </p:cNvSpPr>
          <p:nvPr/>
        </p:nvSpPr>
        <p:spPr>
          <a:xfrm>
            <a:off x="10271139" y="487824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4CF8238-DC3B-B740-8074-F720812CA959}"/>
              </a:ext>
            </a:extLst>
          </p:cNvPr>
          <p:cNvSpPr>
            <a:spLocks noChangeAspect="1"/>
          </p:cNvSpPr>
          <p:nvPr/>
        </p:nvSpPr>
        <p:spPr>
          <a:xfrm>
            <a:off x="10036385" y="511792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8C19E083-2307-1E45-9B7F-6354A3AB5844}"/>
              </a:ext>
            </a:extLst>
          </p:cNvPr>
          <p:cNvSpPr>
            <a:spLocks noChangeAspect="1"/>
          </p:cNvSpPr>
          <p:nvPr/>
        </p:nvSpPr>
        <p:spPr>
          <a:xfrm>
            <a:off x="10283801" y="339026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5E281812-09D6-EA4D-B7A9-3321A8383359}"/>
              </a:ext>
            </a:extLst>
          </p:cNvPr>
          <p:cNvSpPr>
            <a:spLocks noChangeAspect="1"/>
          </p:cNvSpPr>
          <p:nvPr/>
        </p:nvSpPr>
        <p:spPr>
          <a:xfrm>
            <a:off x="7304916" y="53747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D7236402-A66A-7D4D-8CBF-E5CD04D46292}"/>
              </a:ext>
            </a:extLst>
          </p:cNvPr>
          <p:cNvSpPr>
            <a:spLocks noChangeAspect="1"/>
          </p:cNvSpPr>
          <p:nvPr/>
        </p:nvSpPr>
        <p:spPr>
          <a:xfrm>
            <a:off x="7056625" y="21548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BF4E769-4716-5548-9ED0-CAB0F7E4DF91}"/>
              </a:ext>
            </a:extLst>
          </p:cNvPr>
          <p:cNvSpPr>
            <a:spLocks noChangeAspect="1"/>
          </p:cNvSpPr>
          <p:nvPr/>
        </p:nvSpPr>
        <p:spPr>
          <a:xfrm>
            <a:off x="10037401" y="536846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9623F1A-5BCB-6040-9A32-BF61E86D20D7}"/>
              </a:ext>
            </a:extLst>
          </p:cNvPr>
          <p:cNvSpPr>
            <a:spLocks noChangeAspect="1"/>
          </p:cNvSpPr>
          <p:nvPr/>
        </p:nvSpPr>
        <p:spPr>
          <a:xfrm>
            <a:off x="7553036" y="215435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A661CBC-5767-7E47-8658-F9BB8FD172ED}"/>
              </a:ext>
            </a:extLst>
          </p:cNvPr>
          <p:cNvSpPr>
            <a:spLocks noChangeAspect="1"/>
          </p:cNvSpPr>
          <p:nvPr/>
        </p:nvSpPr>
        <p:spPr>
          <a:xfrm>
            <a:off x="7561526" y="512778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E9018B53-6866-A54F-B177-FE01ACB251A5}"/>
              </a:ext>
            </a:extLst>
          </p:cNvPr>
          <p:cNvSpPr>
            <a:spLocks noChangeAspect="1"/>
          </p:cNvSpPr>
          <p:nvPr/>
        </p:nvSpPr>
        <p:spPr>
          <a:xfrm>
            <a:off x="8549215" y="189842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F7F8344A-A659-3D49-8498-CCC460913930}"/>
              </a:ext>
            </a:extLst>
          </p:cNvPr>
          <p:cNvSpPr>
            <a:spLocks noChangeAspect="1"/>
          </p:cNvSpPr>
          <p:nvPr/>
        </p:nvSpPr>
        <p:spPr>
          <a:xfrm>
            <a:off x="7309627" y="512848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342DB1AE-1B59-4049-A03B-53ECD24F33BB}"/>
              </a:ext>
            </a:extLst>
          </p:cNvPr>
          <p:cNvSpPr>
            <a:spLocks noChangeAspect="1"/>
          </p:cNvSpPr>
          <p:nvPr/>
        </p:nvSpPr>
        <p:spPr>
          <a:xfrm>
            <a:off x="7054208" y="4627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F9FE2265-199B-5D49-8F10-3B89DE10A0E0}"/>
              </a:ext>
            </a:extLst>
          </p:cNvPr>
          <p:cNvSpPr>
            <a:spLocks noChangeAspect="1"/>
          </p:cNvSpPr>
          <p:nvPr/>
        </p:nvSpPr>
        <p:spPr>
          <a:xfrm>
            <a:off x="7059885" y="537847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14C28ED9-9ADF-5841-83B2-17FF5EC2310D}"/>
              </a:ext>
            </a:extLst>
          </p:cNvPr>
          <p:cNvSpPr>
            <a:spLocks noChangeAspect="1"/>
          </p:cNvSpPr>
          <p:nvPr/>
        </p:nvSpPr>
        <p:spPr>
          <a:xfrm>
            <a:off x="7315167" y="487500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3803192C-EC3C-D44C-93A5-844110259202}"/>
              </a:ext>
            </a:extLst>
          </p:cNvPr>
          <p:cNvSpPr>
            <a:spLocks noChangeAspect="1"/>
          </p:cNvSpPr>
          <p:nvPr/>
        </p:nvSpPr>
        <p:spPr>
          <a:xfrm>
            <a:off x="6815531" y="4633191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A0A784FD-128F-B040-92FC-34A87EEF0E7A}"/>
              </a:ext>
            </a:extLst>
          </p:cNvPr>
          <p:cNvSpPr>
            <a:spLocks noChangeAspect="1"/>
          </p:cNvSpPr>
          <p:nvPr/>
        </p:nvSpPr>
        <p:spPr>
          <a:xfrm>
            <a:off x="7058431" y="51299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ABB2AAC-07F3-124E-B84C-91B2B1A8E862}"/>
              </a:ext>
            </a:extLst>
          </p:cNvPr>
          <p:cNvSpPr>
            <a:spLocks noChangeAspect="1"/>
          </p:cNvSpPr>
          <p:nvPr/>
        </p:nvSpPr>
        <p:spPr>
          <a:xfrm>
            <a:off x="7057570" y="438851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8CC80DB9-6D75-AB47-BD60-5DEFB032F5C2}"/>
              </a:ext>
            </a:extLst>
          </p:cNvPr>
          <p:cNvSpPr>
            <a:spLocks noChangeAspect="1"/>
          </p:cNvSpPr>
          <p:nvPr/>
        </p:nvSpPr>
        <p:spPr>
          <a:xfrm>
            <a:off x="6814628" y="53869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4848DD9-C205-364B-8D12-5A061FC50EA8}"/>
              </a:ext>
            </a:extLst>
          </p:cNvPr>
          <p:cNvSpPr>
            <a:spLocks noChangeAspect="1"/>
          </p:cNvSpPr>
          <p:nvPr/>
        </p:nvSpPr>
        <p:spPr>
          <a:xfrm>
            <a:off x="7810267" y="537842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6941DAC8-FF53-4E40-9DB3-8CF1616E20F0}"/>
              </a:ext>
            </a:extLst>
          </p:cNvPr>
          <p:cNvSpPr>
            <a:spLocks noChangeAspect="1"/>
          </p:cNvSpPr>
          <p:nvPr/>
        </p:nvSpPr>
        <p:spPr>
          <a:xfrm>
            <a:off x="8875751" y="224399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2461F054-0749-8B48-AFAE-D287D72E7294}"/>
              </a:ext>
            </a:extLst>
          </p:cNvPr>
          <p:cNvSpPr>
            <a:spLocks noChangeAspect="1"/>
          </p:cNvSpPr>
          <p:nvPr/>
        </p:nvSpPr>
        <p:spPr>
          <a:xfrm>
            <a:off x="10367638" y="223787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1991DE26-CF62-4E4E-BC15-9C209CAE6ED3}"/>
              </a:ext>
            </a:extLst>
          </p:cNvPr>
          <p:cNvSpPr>
            <a:spLocks noChangeAspect="1"/>
          </p:cNvSpPr>
          <p:nvPr/>
        </p:nvSpPr>
        <p:spPr>
          <a:xfrm>
            <a:off x="10364796" y="520165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9AED087-CF62-4347-B88A-C67A645D4C2D}"/>
              </a:ext>
            </a:extLst>
          </p:cNvPr>
          <p:cNvSpPr>
            <a:spLocks noChangeAspect="1"/>
          </p:cNvSpPr>
          <p:nvPr/>
        </p:nvSpPr>
        <p:spPr>
          <a:xfrm>
            <a:off x="8875844" y="52028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AB981000-EA0A-2542-846B-F295BD178E54}"/>
              </a:ext>
            </a:extLst>
          </p:cNvPr>
          <p:cNvSpPr>
            <a:spLocks noChangeAspect="1"/>
          </p:cNvSpPr>
          <p:nvPr/>
        </p:nvSpPr>
        <p:spPr>
          <a:xfrm>
            <a:off x="8878337" y="37153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D7E99D88-DDFB-494B-B07C-3337A490596A}"/>
              </a:ext>
            </a:extLst>
          </p:cNvPr>
          <p:cNvSpPr>
            <a:spLocks noChangeAspect="1"/>
          </p:cNvSpPr>
          <p:nvPr/>
        </p:nvSpPr>
        <p:spPr>
          <a:xfrm>
            <a:off x="10361940" y="371213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028BF9B-316C-6745-B2C5-A294E0E4C6E9}"/>
              </a:ext>
            </a:extLst>
          </p:cNvPr>
          <p:cNvSpPr>
            <a:spLocks noChangeAspect="1"/>
          </p:cNvSpPr>
          <p:nvPr/>
        </p:nvSpPr>
        <p:spPr>
          <a:xfrm>
            <a:off x="10533767" y="5128297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3A268A16-D1EC-6B44-B25D-A984274E32AA}"/>
              </a:ext>
            </a:extLst>
          </p:cNvPr>
          <p:cNvSpPr>
            <a:spLocks noChangeAspect="1"/>
          </p:cNvSpPr>
          <p:nvPr/>
        </p:nvSpPr>
        <p:spPr>
          <a:xfrm>
            <a:off x="7309703" y="562194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C5AC12F0-CDC6-3448-8675-9B64BB2D4F2A}"/>
              </a:ext>
            </a:extLst>
          </p:cNvPr>
          <p:cNvSpPr>
            <a:spLocks noChangeAspect="1"/>
          </p:cNvSpPr>
          <p:nvPr/>
        </p:nvSpPr>
        <p:spPr>
          <a:xfrm>
            <a:off x="7310194" y="364090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AEAC05-9C6A-0246-871C-4543632C6D76}"/>
              </a:ext>
            </a:extLst>
          </p:cNvPr>
          <p:cNvSpPr>
            <a:spLocks noChangeAspect="1"/>
          </p:cNvSpPr>
          <p:nvPr/>
        </p:nvSpPr>
        <p:spPr>
          <a:xfrm>
            <a:off x="7394033" y="2239691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AF1B981-5BCE-D54E-9442-5A7AFB1EDB30}"/>
              </a:ext>
            </a:extLst>
          </p:cNvPr>
          <p:cNvSpPr/>
          <p:nvPr/>
        </p:nvSpPr>
        <p:spPr>
          <a:xfrm>
            <a:off x="10084897" y="3685169"/>
            <a:ext cx="131847" cy="1318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2027C1A0-CFDA-E14D-ADF4-6586601E5D01}"/>
              </a:ext>
            </a:extLst>
          </p:cNvPr>
          <p:cNvSpPr txBox="1"/>
          <p:nvPr/>
        </p:nvSpPr>
        <p:spPr>
          <a:xfrm>
            <a:off x="6842880" y="10549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“Move 37”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89A63DE0-38FC-C341-B221-7A5BCFCCC95B}"/>
              </a:ext>
            </a:extLst>
          </p:cNvPr>
          <p:cNvSpPr>
            <a:spLocks noChangeAspect="1"/>
          </p:cNvSpPr>
          <p:nvPr/>
        </p:nvSpPr>
        <p:spPr>
          <a:xfrm>
            <a:off x="10777194" y="41309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DC589B0F-E0C8-C34E-87F3-00136DAC1C87}"/>
              </a:ext>
            </a:extLst>
          </p:cNvPr>
          <p:cNvSpPr>
            <a:spLocks noChangeAspect="1"/>
          </p:cNvSpPr>
          <p:nvPr/>
        </p:nvSpPr>
        <p:spPr>
          <a:xfrm>
            <a:off x="10274604" y="2914673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28AC22B-6D5D-F443-AD30-56D09E4E691D}"/>
              </a:ext>
            </a:extLst>
          </p:cNvPr>
          <p:cNvSpPr>
            <a:spLocks noChangeAspect="1"/>
          </p:cNvSpPr>
          <p:nvPr/>
        </p:nvSpPr>
        <p:spPr>
          <a:xfrm>
            <a:off x="9538812" y="537379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526DB081-AA2C-4846-990C-9F9B69C62F91}"/>
              </a:ext>
            </a:extLst>
          </p:cNvPr>
          <p:cNvSpPr>
            <a:spLocks noChangeAspect="1"/>
          </p:cNvSpPr>
          <p:nvPr/>
        </p:nvSpPr>
        <p:spPr>
          <a:xfrm>
            <a:off x="7790321" y="19014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18AC419E-2294-3C49-9F5E-2F7FCFD93ED3}"/>
              </a:ext>
            </a:extLst>
          </p:cNvPr>
          <p:cNvSpPr>
            <a:spLocks noChangeAspect="1"/>
          </p:cNvSpPr>
          <p:nvPr/>
        </p:nvSpPr>
        <p:spPr>
          <a:xfrm>
            <a:off x="7309951" y="439392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5DF11FA-4728-1649-A7BA-A356F5790DC7}"/>
              </a:ext>
            </a:extLst>
          </p:cNvPr>
          <p:cNvSpPr>
            <a:spLocks noChangeAspect="1"/>
          </p:cNvSpPr>
          <p:nvPr/>
        </p:nvSpPr>
        <p:spPr>
          <a:xfrm>
            <a:off x="8804407" y="388767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75A704FC-D7F3-5C45-95FB-07B7A7AD0354}"/>
              </a:ext>
            </a:extLst>
          </p:cNvPr>
          <p:cNvSpPr>
            <a:spLocks noChangeAspect="1"/>
          </p:cNvSpPr>
          <p:nvPr/>
        </p:nvSpPr>
        <p:spPr>
          <a:xfrm>
            <a:off x="8552252" y="3625741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CE291B16-6641-8747-9DA3-2D07B4E2F989}"/>
              </a:ext>
            </a:extLst>
          </p:cNvPr>
          <p:cNvSpPr>
            <a:spLocks noChangeAspect="1"/>
          </p:cNvSpPr>
          <p:nvPr/>
        </p:nvSpPr>
        <p:spPr>
          <a:xfrm>
            <a:off x="7065954" y="3397160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8466E6D3-006E-5F43-BA06-2F98E128D448}"/>
              </a:ext>
            </a:extLst>
          </p:cNvPr>
          <p:cNvSpPr>
            <a:spLocks noChangeAspect="1"/>
          </p:cNvSpPr>
          <p:nvPr/>
        </p:nvSpPr>
        <p:spPr>
          <a:xfrm>
            <a:off x="8546824" y="5612435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929C4DF7-8E8A-314B-A6E8-B8AB4666E11B}"/>
              </a:ext>
            </a:extLst>
          </p:cNvPr>
          <p:cNvSpPr>
            <a:spLocks noChangeAspect="1"/>
          </p:cNvSpPr>
          <p:nvPr/>
        </p:nvSpPr>
        <p:spPr>
          <a:xfrm>
            <a:off x="9056821" y="5123088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E3412962-4DD4-F049-9F27-BD762B62E764}"/>
              </a:ext>
            </a:extLst>
          </p:cNvPr>
          <p:cNvSpPr>
            <a:spLocks noChangeAspect="1"/>
          </p:cNvSpPr>
          <p:nvPr/>
        </p:nvSpPr>
        <p:spPr>
          <a:xfrm>
            <a:off x="7819545" y="3627351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046F13ED-F229-6E4F-ACA1-2A0328E44B82}"/>
              </a:ext>
            </a:extLst>
          </p:cNvPr>
          <p:cNvSpPr>
            <a:spLocks noChangeAspect="1"/>
          </p:cNvSpPr>
          <p:nvPr/>
        </p:nvSpPr>
        <p:spPr>
          <a:xfrm>
            <a:off x="7805806" y="58649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E866C28E-E0AE-DD45-ACF6-961A2644FCDC}"/>
              </a:ext>
            </a:extLst>
          </p:cNvPr>
          <p:cNvSpPr>
            <a:spLocks noChangeAspect="1"/>
          </p:cNvSpPr>
          <p:nvPr/>
        </p:nvSpPr>
        <p:spPr>
          <a:xfrm>
            <a:off x="9791822" y="1655783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BEC8BAE0-04F8-2840-820B-668BBADF0AE2}"/>
              </a:ext>
            </a:extLst>
          </p:cNvPr>
          <p:cNvSpPr>
            <a:spLocks noChangeAspect="1"/>
          </p:cNvSpPr>
          <p:nvPr/>
        </p:nvSpPr>
        <p:spPr>
          <a:xfrm>
            <a:off x="9542767" y="33864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BC132B84-1040-FF44-812E-D8375730E5A1}"/>
              </a:ext>
            </a:extLst>
          </p:cNvPr>
          <p:cNvSpPr>
            <a:spLocks noChangeAspect="1"/>
          </p:cNvSpPr>
          <p:nvPr/>
        </p:nvSpPr>
        <p:spPr>
          <a:xfrm>
            <a:off x="9289664" y="4383989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D9111643-434F-8B41-9C9D-C899F78F0A11}"/>
              </a:ext>
            </a:extLst>
          </p:cNvPr>
          <p:cNvSpPr>
            <a:spLocks noChangeAspect="1"/>
          </p:cNvSpPr>
          <p:nvPr/>
        </p:nvSpPr>
        <p:spPr>
          <a:xfrm>
            <a:off x="10024553" y="487699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2B7861A7-483C-0D48-807F-EB994C0A01F8}"/>
              </a:ext>
            </a:extLst>
          </p:cNvPr>
          <p:cNvSpPr>
            <a:spLocks noChangeAspect="1"/>
          </p:cNvSpPr>
          <p:nvPr/>
        </p:nvSpPr>
        <p:spPr>
          <a:xfrm>
            <a:off x="6810479" y="3407454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7EEB8151-8451-624B-B817-8C58B1C23EE1}"/>
              </a:ext>
            </a:extLst>
          </p:cNvPr>
          <p:cNvSpPr>
            <a:spLocks noChangeAspect="1"/>
          </p:cNvSpPr>
          <p:nvPr/>
        </p:nvSpPr>
        <p:spPr>
          <a:xfrm>
            <a:off x="10281858" y="388238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AC4110E3-94EA-9447-BC95-032942108B30}"/>
              </a:ext>
            </a:extLst>
          </p:cNvPr>
          <p:cNvSpPr>
            <a:spLocks noChangeAspect="1"/>
          </p:cNvSpPr>
          <p:nvPr/>
        </p:nvSpPr>
        <p:spPr>
          <a:xfrm>
            <a:off x="8036690" y="190787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C836280B-CE85-E641-BC5D-E030F62DF79A}"/>
              </a:ext>
            </a:extLst>
          </p:cNvPr>
          <p:cNvSpPr>
            <a:spLocks noChangeAspect="1"/>
          </p:cNvSpPr>
          <p:nvPr/>
        </p:nvSpPr>
        <p:spPr>
          <a:xfrm>
            <a:off x="8794359" y="2643578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49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65/100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39/100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8844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59/100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458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77/140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90/150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197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133600"/>
            <a:ext cx="5943600" cy="29122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4800600" cy="2912215"/>
          </a:xfrm>
        </p:spPr>
        <p:txBody>
          <a:bodyPr/>
          <a:lstStyle/>
          <a:p>
            <a:pPr lvl="6">
              <a:lnSpc>
                <a:spcPct val="150000"/>
              </a:lnSpc>
            </a:pPr>
            <a:endParaRPr lang="en-US" sz="5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Finite lookahead and evaluation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Games with chance elements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9482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2071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  <a:p>
            <a:r>
              <a:rPr lang="en-US" dirty="0"/>
              <a:t>Allocate rollouts to more uncertain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5325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0B876-0CEB-EF4F-B55E-DE9B53A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87886C-77C3-D947-B819-4C55E30F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UCB1 formula combines “promising” and “uncertain”: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number of rollouts from node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total utility of rollouts (e.g., # wins) for </a:t>
            </a:r>
            <a:r>
              <a:rPr lang="en-US" dirty="0">
                <a:solidFill>
                  <a:srgbClr val="CE00BB"/>
                </a:solidFill>
              </a:rPr>
              <a:t>Player(Parent(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))</a:t>
            </a:r>
          </a:p>
          <a:p>
            <a:r>
              <a:rPr lang="en-US" dirty="0"/>
              <a:t>A provably not terrible heuristic for </a:t>
            </a:r>
            <a:r>
              <a:rPr lang="en-US" b="1" i="1" dirty="0"/>
              <a:t>bandit problems</a:t>
            </a:r>
          </a:p>
          <a:p>
            <a:pPr lvl="1"/>
            <a:r>
              <a:rPr lang="en-US" dirty="0"/>
              <a:t>(which are not the same as the problem we face here!)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9587846-21A7-094E-9004-DB4A5CEF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6E3FCA-8EF7-7145-849C-FE5B4787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78371"/>
            <a:ext cx="7696200" cy="1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8CC23-6D50-E84B-AAB8-EB588B5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2.0: 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until out of time:</a:t>
            </a:r>
          </a:p>
          <a:p>
            <a:pPr lvl="1"/>
            <a:r>
              <a:rPr lang="en-US" dirty="0"/>
              <a:t>Given the current search tree, recursively apply UCB to choose a path down to a leaf (not fully expanded) node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</a:p>
          <a:p>
            <a:pPr lvl="1"/>
            <a:r>
              <a:rPr lang="en-US" dirty="0"/>
              <a:t>Add a new child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to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and run a rollout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endParaRPr lang="en-US" dirty="0"/>
          </a:p>
          <a:p>
            <a:pPr lvl="1"/>
            <a:r>
              <a:rPr lang="en-US" dirty="0"/>
              <a:t>Update the win counts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back up to the root</a:t>
            </a:r>
          </a:p>
          <a:p>
            <a:r>
              <a:rPr lang="en-US" dirty="0"/>
              <a:t>Choose the action leading to the child with highest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3E98E7-085A-0A40-8616-955066E9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4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1391D-648F-0A42-A601-13036C10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2917DE-71FC-4A40-955E-AD70024E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xmlns="" id="{5B6CE398-E2B8-BF4E-BA94-695423B3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1447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xmlns="" id="{CA61DF8D-B1E6-A947-A787-89FAD24D1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45833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7">
            <a:extLst>
              <a:ext uri="{FF2B5EF4-FFF2-40B4-BE49-F238E27FC236}">
                <a16:creationId xmlns:a16="http://schemas.microsoft.com/office/drawing/2014/main" xmlns="" id="{9CC83BA9-4F3D-074B-AA29-16E86A297FEF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 flipH="1">
            <a:off x="2897717" y="1752600"/>
            <a:ext cx="3050116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1">
            <a:extLst>
              <a:ext uri="{FF2B5EF4-FFF2-40B4-BE49-F238E27FC236}">
                <a16:creationId xmlns:a16="http://schemas.microsoft.com/office/drawing/2014/main" xmlns="" id="{1D979D07-129D-8649-B247-A1F6B4B07B2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1903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xmlns="" id="{CCDBAA2C-1890-7B49-B4B9-C02B6A3D93A3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 rot="16200000" flipH="1">
            <a:off x="6212417" y="1488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AutoShape 20">
            <a:extLst>
              <a:ext uri="{FF2B5EF4-FFF2-40B4-BE49-F238E27FC236}">
                <a16:creationId xmlns:a16="http://schemas.microsoft.com/office/drawing/2014/main" xmlns="" id="{EA2C9451-D651-4B41-9BD3-56B3A7546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93833" y="2682878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21">
            <a:extLst>
              <a:ext uri="{FF2B5EF4-FFF2-40B4-BE49-F238E27FC236}">
                <a16:creationId xmlns:a16="http://schemas.microsoft.com/office/drawing/2014/main" xmlns="" id="{2FF9741F-B279-4E49-8471-E5784EBDE719}"/>
              </a:ext>
            </a:extLst>
          </p:cNvPr>
          <p:cNvCxnSpPr>
            <a:cxnSpLocks noChangeShapeType="1"/>
            <a:stCxn id="7" idx="3"/>
            <a:endCxn id="14" idx="3"/>
          </p:cNvCxnSpPr>
          <p:nvPr/>
        </p:nvCxnSpPr>
        <p:spPr bwMode="auto">
          <a:xfrm flipH="1">
            <a:off x="5945717" y="1752603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AutoShape 26">
            <a:extLst>
              <a:ext uri="{FF2B5EF4-FFF2-40B4-BE49-F238E27FC236}">
                <a16:creationId xmlns:a16="http://schemas.microsoft.com/office/drawing/2014/main" xmlns="" id="{A07739F6-EE02-2346-A297-E995E27E5A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41830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AutoShape 27">
            <a:extLst>
              <a:ext uri="{FF2B5EF4-FFF2-40B4-BE49-F238E27FC236}">
                <a16:creationId xmlns:a16="http://schemas.microsoft.com/office/drawing/2014/main" xmlns="" id="{D87A1238-1B8C-E142-9441-11D43751EC59}"/>
              </a:ext>
            </a:extLst>
          </p:cNvPr>
          <p:cNvCxnSpPr>
            <a:cxnSpLocks noChangeShapeType="1"/>
            <a:stCxn id="7" idx="3"/>
            <a:endCxn id="17" idx="3"/>
          </p:cNvCxnSpPr>
          <p:nvPr/>
        </p:nvCxnSpPr>
        <p:spPr bwMode="auto">
          <a:xfrm>
            <a:off x="5947831" y="1752600"/>
            <a:ext cx="3045883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7">
            <a:extLst>
              <a:ext uri="{FF2B5EF4-FFF2-40B4-BE49-F238E27FC236}">
                <a16:creationId xmlns:a16="http://schemas.microsoft.com/office/drawing/2014/main" xmlns="" id="{F3E6EBF1-00EC-994B-A11B-263DF455DEA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57400" y="3019425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1">
            <a:extLst>
              <a:ext uri="{FF2B5EF4-FFF2-40B4-BE49-F238E27FC236}">
                <a16:creationId xmlns:a16="http://schemas.microsoft.com/office/drawing/2014/main" xmlns="" id="{AEBA8D34-0545-C445-97AC-21F4D6815B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1" y="3019428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xmlns="" id="{552F0070-FF6F-A844-BFF1-9F35D674D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7715" y="3019425"/>
            <a:ext cx="838203" cy="91440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xmlns="" id="{2593A784-1B0F-AB4C-82E2-2CC992BF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1" y="39433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xmlns="" id="{EC06EE6A-8577-1547-9EFC-19607A54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497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xmlns="" id="{0173E258-0EDB-4242-871C-C9179DB1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3965575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E5DD1F0-CE5A-664B-A22B-7416FE030750}"/>
              </a:ext>
            </a:extLst>
          </p:cNvPr>
          <p:cNvSpPr txBox="1"/>
          <p:nvPr/>
        </p:nvSpPr>
        <p:spPr>
          <a:xfrm>
            <a:off x="1803400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2FD5610-E2FE-334A-A2AC-151C8BD8BDD9}"/>
              </a:ext>
            </a:extLst>
          </p:cNvPr>
          <p:cNvSpPr txBox="1"/>
          <p:nvPr/>
        </p:nvSpPr>
        <p:spPr>
          <a:xfrm>
            <a:off x="2641600" y="44312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05D17FF-C328-4E44-BB21-8D60FFAD6142}"/>
              </a:ext>
            </a:extLst>
          </p:cNvPr>
          <p:cNvSpPr txBox="1"/>
          <p:nvPr/>
        </p:nvSpPr>
        <p:spPr>
          <a:xfrm>
            <a:off x="3479801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AE41AE3-2CAC-544F-934F-61C59A81D51F}"/>
              </a:ext>
            </a:extLst>
          </p:cNvPr>
          <p:cNvSpPr txBox="1"/>
          <p:nvPr/>
        </p:nvSpPr>
        <p:spPr>
          <a:xfrm>
            <a:off x="2241534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98601E2-AB22-5845-9EBF-4260AF84C526}"/>
              </a:ext>
            </a:extLst>
          </p:cNvPr>
          <p:cNvSpPr txBox="1"/>
          <p:nvPr/>
        </p:nvSpPr>
        <p:spPr>
          <a:xfrm>
            <a:off x="5290283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59B73B9-6E94-7549-9D96-2DEE0A415523}"/>
              </a:ext>
            </a:extLst>
          </p:cNvPr>
          <p:cNvSpPr txBox="1"/>
          <p:nvPr/>
        </p:nvSpPr>
        <p:spPr>
          <a:xfrm>
            <a:off x="8319382" y="28188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86AC473-7858-F140-8EB8-0F797CF6BBA0}"/>
              </a:ext>
            </a:extLst>
          </p:cNvPr>
          <p:cNvSpPr txBox="1"/>
          <p:nvPr/>
        </p:nvSpPr>
        <p:spPr>
          <a:xfrm>
            <a:off x="5105400" y="1370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4/9</a:t>
            </a:r>
          </a:p>
        </p:txBody>
      </p:sp>
      <p:cxnSp>
        <p:nvCxnSpPr>
          <p:cNvPr id="43" name="AutoShape 7">
            <a:extLst>
              <a:ext uri="{FF2B5EF4-FFF2-40B4-BE49-F238E27FC236}">
                <a16:creationId xmlns:a16="http://schemas.microsoft.com/office/drawing/2014/main" xmlns="" id="{1EF490FC-027A-9F40-804D-629A62B8AD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01168" y="2987676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AutoShape 4">
            <a:extLst>
              <a:ext uri="{FF2B5EF4-FFF2-40B4-BE49-F238E27FC236}">
                <a16:creationId xmlns:a16="http://schemas.microsoft.com/office/drawing/2014/main" xmlns="" id="{67F9F671-0C4B-DF40-AD81-46CF0B86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168" y="3933826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8D6949B-5AD0-9B41-B167-32B975D68C4B}"/>
              </a:ext>
            </a:extLst>
          </p:cNvPr>
          <p:cNvSpPr txBox="1"/>
          <p:nvPr/>
        </p:nvSpPr>
        <p:spPr>
          <a:xfrm>
            <a:off x="4847168" y="4399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C216634-1773-7043-8909-F50B1F5C9EB2}"/>
              </a:ext>
            </a:extLst>
          </p:cNvPr>
          <p:cNvCxnSpPr/>
          <p:nvPr/>
        </p:nvCxnSpPr>
        <p:spPr>
          <a:xfrm>
            <a:off x="5389034" y="2987676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6B3068C-6955-074A-AFFA-676744789805}"/>
              </a:ext>
            </a:extLst>
          </p:cNvPr>
          <p:cNvSpPr txBox="1"/>
          <p:nvPr/>
        </p:nvSpPr>
        <p:spPr>
          <a:xfrm>
            <a:off x="4950251" y="27114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0BF060D9-7390-5947-BD64-971070F96C72}"/>
              </a:ext>
            </a:extLst>
          </p:cNvPr>
          <p:cNvCxnSpPr/>
          <p:nvPr/>
        </p:nvCxnSpPr>
        <p:spPr>
          <a:xfrm>
            <a:off x="5200035" y="1556334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533DF24-542A-6C44-A82A-848CBDC80096}"/>
              </a:ext>
            </a:extLst>
          </p:cNvPr>
          <p:cNvSpPr txBox="1"/>
          <p:nvPr/>
        </p:nvSpPr>
        <p:spPr>
          <a:xfrm>
            <a:off x="4572000" y="12801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834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06C6D-3393-894E-86B0-7771E1B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no min or max?????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F456B9-3332-C842-B1FD-045277C6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“Value” of a node, </a:t>
            </a:r>
            <a:r>
              <a:rPr lang="en-US" i="1" dirty="0">
                <a:solidFill>
                  <a:srgbClr val="CE00BB"/>
                </a:solidFill>
              </a:rPr>
              <a:t>U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)/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en-US" dirty="0"/>
              <a:t>, is a weighted </a:t>
            </a:r>
            <a:r>
              <a:rPr lang="en-US" b="1" i="1" dirty="0"/>
              <a:t>sum</a:t>
            </a:r>
            <a:r>
              <a:rPr lang="en-US" dirty="0"/>
              <a:t> of child values!</a:t>
            </a:r>
          </a:p>
          <a:p>
            <a:r>
              <a:rPr lang="en-US" dirty="0"/>
              <a:t>Idea: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, the vast majority of rollouts are concentrated in the best child(ren), so weighted average </a:t>
            </a:r>
            <a:r>
              <a:rPr lang="en-US" dirty="0">
                <a:solidFill>
                  <a:srgbClr val="323399"/>
                </a:solidFill>
                <a:sym typeface="Symbol" pitchFamily="2" charset="2"/>
              </a:rPr>
              <a:t> max/min</a:t>
            </a:r>
            <a:endParaRPr lang="en-US" dirty="0">
              <a:solidFill>
                <a:srgbClr val="323399"/>
              </a:solidFill>
            </a:endParaRPr>
          </a:p>
          <a:p>
            <a:r>
              <a:rPr lang="en-US" dirty="0"/>
              <a:t>Theorem: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UCT selects the minimax move</a:t>
            </a:r>
          </a:p>
          <a:p>
            <a:pPr lvl="1"/>
            <a:r>
              <a:rPr lang="en-US" dirty="0"/>
              <a:t>(but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never approaches infinity!)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DE0126-99C7-A848-9DCD-3321FB5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pruning, MCTS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(chess, 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i="1" dirty="0">
                <a:solidFill>
                  <a:srgbClr val="CE00BB"/>
                </a:solidFill>
              </a:rPr>
              <a:t>b</a:t>
            </a:r>
            <a:r>
              <a:rPr lang="en-US" sz="2400" dirty="0">
                <a:solidFill>
                  <a:srgbClr val="CE00BB"/>
                </a:solidFill>
              </a:rPr>
              <a:t> = 10</a:t>
            </a:r>
            <a:r>
              <a:rPr lang="en-US" sz="2400" baseline="30000" dirty="0">
                <a:solidFill>
                  <a:srgbClr val="CE00BB"/>
                </a:solidFill>
              </a:rPr>
              <a:t>500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E00BB"/>
                </a:solidFill>
              </a:rPr>
              <a:t>|</a:t>
            </a:r>
            <a:r>
              <a:rPr lang="en-US" sz="2400" i="1" dirty="0">
                <a:solidFill>
                  <a:srgbClr val="CE00BB"/>
                </a:solidFill>
              </a:rPr>
              <a:t>S</a:t>
            </a:r>
            <a:r>
              <a:rPr lang="en-US" sz="2400" dirty="0">
                <a:solidFill>
                  <a:srgbClr val="CE00BB"/>
                </a:solidFill>
              </a:rPr>
              <a:t>| = 10</a:t>
            </a:r>
            <a:r>
              <a:rPr lang="en-US" sz="2400" baseline="30000" dirty="0">
                <a:solidFill>
                  <a:srgbClr val="CE00BB"/>
                </a:solidFill>
              </a:rPr>
              <a:t>4000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CE00BB"/>
                </a:solidFill>
              </a:rPr>
              <a:t>m</a:t>
            </a:r>
            <a:r>
              <a:rPr lang="en-US" sz="2400" dirty="0">
                <a:solidFill>
                  <a:srgbClr val="CE00BB"/>
                </a:solidFill>
              </a:rPr>
              <a:t> = 10,000</a:t>
            </a:r>
            <a:r>
              <a:rPr lang="en-US" sz="2400" dirty="0"/>
              <a:t>, partially observable, often &gt; 2 players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The story so far…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Focus on two-player, zero-sum, deterministic, observable, turn-taking games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Minimax defines rational behavior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Recursive DFS implementation: space complexity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bm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r>
              <a:rPr lang="en-US" sz="2400" dirty="0">
                <a:latin typeface="+mn-lt"/>
              </a:rPr>
              <a:t>, time complexity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400" i="1" baseline="30000" dirty="0">
                <a:solidFill>
                  <a:srgbClr val="CE00BB"/>
                </a:solidFill>
                <a:latin typeface="+mn-lt"/>
              </a:rPr>
              <a:t>m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endParaRPr lang="en-US" sz="20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Alpha-beta pruning with good node ordering reduces time complexity to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400" i="1" baseline="30000" dirty="0">
                <a:solidFill>
                  <a:srgbClr val="CE00BB"/>
                </a:solidFill>
                <a:latin typeface="+mn-lt"/>
              </a:rPr>
              <a:t>m/2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endParaRPr lang="en-US" sz="20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Still nowhere close to solving chess, let alone Go or StarCraft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47C35C0-1A1B-D64B-B565-3784EA01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241799"/>
            <a:ext cx="91322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(Shannon, 1950): Bounded lookahead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can explore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Chess with alpha-beta, 35</a:t>
            </a:r>
            <a:r>
              <a:rPr lang="en-US" sz="2000" baseline="30000" dirty="0">
                <a:sym typeface="Symbol" pitchFamily="18" charset="2"/>
              </a:rPr>
              <a:t>(8/2)</a:t>
            </a:r>
            <a:r>
              <a:rPr lang="en-US" sz="2000" dirty="0">
                <a:sym typeface="Symbol" pitchFamily="18" charset="2"/>
              </a:rPr>
              <a:t> =~ 1M; depth 8 is quite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Typically weighted linear sum of features: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EVAL(s) =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baseline="-25000" dirty="0">
                <a:solidFill>
                  <a:srgbClr val="BD00B0"/>
                </a:solidFill>
              </a:rPr>
              <a:t>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…. +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 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 = 9, 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= (num white queens – num black queens)</a:t>
            </a:r>
            <a:r>
              <a:rPr lang="en-US" sz="2000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Or a more complex nonlinear function (e.g., NN) trained by self-play RL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Terminate search only in </a:t>
            </a:r>
            <a:r>
              <a:rPr lang="en-US" sz="2400" b="1" i="1" dirty="0">
                <a:solidFill>
                  <a:srgbClr val="FF0000"/>
                </a:solidFill>
              </a:rPr>
              <a:t>quiescent</a:t>
            </a:r>
            <a:r>
              <a:rPr lang="en-US" sz="2400" dirty="0"/>
              <a:t> positions, i.e., no major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      changes expected in feature values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828800"/>
            <a:ext cx="2438400" cy="27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7175" y="1828800"/>
            <a:ext cx="2519916" cy="27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32" idx="3"/>
          </p:cNvCxnSpPr>
          <p:nvPr/>
        </p:nvCxnSpPr>
        <p:spPr bwMode="auto">
          <a:xfrm>
            <a:off x="4470400" y="3054350"/>
            <a:ext cx="1000125" cy="763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 rot="10800000">
            <a:off x="5105400" y="344487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0" name="AutoShape 34"/>
          <p:cNvCxnSpPr>
            <a:cxnSpLocks noChangeShapeType="1"/>
            <a:endCxn id="29" idx="3"/>
          </p:cNvCxnSpPr>
          <p:nvPr/>
        </p:nvCxnSpPr>
        <p:spPr bwMode="auto">
          <a:xfrm flipH="1">
            <a:off x="5187950" y="3219450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7"/>
          <p:cNvCxnSpPr>
            <a:cxnSpLocks noChangeShapeType="1"/>
            <a:stCxn id="29" idx="0"/>
          </p:cNvCxnSpPr>
          <p:nvPr/>
        </p:nvCxnSpPr>
        <p:spPr bwMode="auto">
          <a:xfrm>
            <a:off x="5189537" y="3611563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43"/>
          <p:cNvSpPr>
            <a:spLocks noChangeArrowheads="1"/>
          </p:cNvSpPr>
          <p:nvPr/>
        </p:nvSpPr>
        <p:spPr bwMode="auto">
          <a:xfrm rot="10800000">
            <a:off x="5470525" y="37338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5257800" y="3935413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2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3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4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Games with uncertain outcomes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0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44891</TotalTime>
  <Words>1283</Words>
  <Application>Microsoft Office PowerPoint</Application>
  <PresentationFormat>Widescreen</PresentationFormat>
  <Paragraphs>264</Paragraphs>
  <Slides>26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CSC 2114: Artificial Intelligence </vt:lpstr>
      <vt:lpstr>Outline</vt:lpstr>
      <vt:lpstr>The story so far…</vt:lpstr>
      <vt:lpstr>Resource Limits</vt:lpstr>
      <vt:lpstr>Resource Limits</vt:lpstr>
      <vt:lpstr>Evaluation Functions</vt:lpstr>
      <vt:lpstr>Evaluation for Pacman</vt:lpstr>
      <vt:lpstr>Generalized minimax</vt:lpstr>
      <vt:lpstr>Games with uncertain outcomes </vt:lpstr>
      <vt:lpstr>Chance outcomes in trees</vt:lpstr>
      <vt:lpstr>Minimax</vt:lpstr>
      <vt:lpstr>Expectiminimax</vt:lpstr>
      <vt:lpstr>Example: Backgammon</vt:lpstr>
      <vt:lpstr>What Values to Use?</vt:lpstr>
      <vt:lpstr>Monte Carlo Tree Search</vt:lpstr>
      <vt:lpstr>Rollouts</vt:lpstr>
      <vt:lpstr>MCTS Version 0</vt:lpstr>
      <vt:lpstr>MCTS Version 0</vt:lpstr>
      <vt:lpstr>MCTS Version 0.9</vt:lpstr>
      <vt:lpstr>MCTS Version 0.9</vt:lpstr>
      <vt:lpstr>MCTS Version 1.0</vt:lpstr>
      <vt:lpstr>UCB heuristics</vt:lpstr>
      <vt:lpstr>MCTS Version 2.0: UCT</vt:lpstr>
      <vt:lpstr>UCT Example</vt:lpstr>
      <vt:lpstr>Why is there no min or max?????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Rose Nakibuule</cp:lastModifiedBy>
  <cp:revision>2273</cp:revision>
  <cp:lastPrinted>2014-02-06T19:31:47Z</cp:lastPrinted>
  <dcterms:created xsi:type="dcterms:W3CDTF">2004-08-27T04:16:05Z</dcterms:created>
  <dcterms:modified xsi:type="dcterms:W3CDTF">2022-01-21T18:20:15Z</dcterms:modified>
</cp:coreProperties>
</file>